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6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na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8" autoAdjust="0"/>
    <p:restoredTop sz="84725" autoAdjust="0"/>
  </p:normalViewPr>
  <p:slideViewPr>
    <p:cSldViewPr>
      <p:cViewPr>
        <p:scale>
          <a:sx n="100" d="100"/>
          <a:sy n="100" d="100"/>
        </p:scale>
        <p:origin x="-194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l-GR"/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>
                <a:effectLst/>
              </a:rPr>
              <a:t>KKZ vs Random Duration</a:t>
            </a:r>
            <a:endParaRPr lang="el-GR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</c:ser>
        <c:marker val="1"/>
        <c:axId val="67596288"/>
        <c:axId val="67598208"/>
      </c:lineChart>
      <c:catAx>
        <c:axId val="6759628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layout/>
        </c:title>
        <c:numFmt formatCode="General" sourceLinked="1"/>
        <c:tickLblPos val="nextTo"/>
        <c:crossAx val="67598208"/>
        <c:crosses val="autoZero"/>
        <c:auto val="1"/>
        <c:lblAlgn val="ctr"/>
        <c:lblOffset val="100"/>
      </c:catAx>
      <c:valAx>
        <c:axId val="67598208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/>
        </c:title>
        <c:numFmt formatCode="General" sourceLinked="1"/>
        <c:tickLblPos val="nextTo"/>
        <c:crossAx val="67596288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l-GR"/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err="1" smtClean="0"/>
              <a:t>vs</a:t>
            </a:r>
            <a:r>
              <a:rPr lang="en-US" b="0" baseline="0" dirty="0" smtClean="0"/>
              <a:t> Random MSE</a:t>
            </a:r>
            <a:endParaRPr lang="el-GR" b="0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0.4300000000000001</c:v>
                </c:pt>
                <c:pt idx="1">
                  <c:v>0.18000000000000005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0.94000000000000017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axId val="67628416"/>
        <c:axId val="68756992"/>
      </c:barChart>
      <c:catAx>
        <c:axId val="6762841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layout/>
        </c:title>
        <c:tickLblPos val="nextTo"/>
        <c:crossAx val="68756992"/>
        <c:crosses val="autoZero"/>
        <c:auto val="1"/>
        <c:lblAlgn val="ctr"/>
        <c:lblOffset val="100"/>
      </c:catAx>
      <c:valAx>
        <c:axId val="6875699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MSE</a:t>
                </a:r>
                <a:endParaRPr lang="el-GR"/>
              </a:p>
            </c:rich>
          </c:tx>
          <c:layout/>
        </c:title>
        <c:numFmt formatCode="General" sourceLinked="1"/>
        <c:tickLblPos val="nextTo"/>
        <c:crossAx val="6762841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l-GR"/>
  <c:chart>
    <c:title>
      <c:tx>
        <c:rich>
          <a:bodyPr/>
          <a:lstStyle/>
          <a:p>
            <a:pPr>
              <a:defRPr/>
            </a:pPr>
            <a:r>
              <a:rPr lang="en-US" dirty="0"/>
              <a:t>FastNN</a:t>
            </a:r>
            <a:r>
              <a:rPr lang="en-US" baseline="0" dirty="0"/>
              <a:t> </a:t>
            </a:r>
            <a:r>
              <a:rPr lang="en-US" baseline="0" dirty="0" err="1"/>
              <a:t>vs</a:t>
            </a:r>
            <a:r>
              <a:rPr lang="en-US" baseline="0" dirty="0"/>
              <a:t> Full Search</a:t>
            </a:r>
            <a:endParaRPr lang="el-GR" dirty="0"/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</c:ser>
        <c:marker val="1"/>
        <c:axId val="68791680"/>
        <c:axId val="68797952"/>
      </c:lineChart>
      <c:catAx>
        <c:axId val="6879168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threads</a:t>
                </a:r>
              </a:p>
            </c:rich>
          </c:tx>
          <c:layout/>
        </c:title>
        <c:numFmt formatCode="General" sourceLinked="1"/>
        <c:tickLblPos val="nextTo"/>
        <c:crossAx val="68797952"/>
        <c:crosses val="autoZero"/>
        <c:auto val="1"/>
        <c:lblAlgn val="ctr"/>
        <c:lblOffset val="100"/>
      </c:catAx>
      <c:valAx>
        <c:axId val="68797952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layout/>
        </c:title>
        <c:numFmt formatCode="General" sourceLinked="1"/>
        <c:tickLblPos val="nextTo"/>
        <c:crossAx val="6879168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61496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</a:t>
            </a:r>
            <a:r>
              <a:rPr lang="el-GR" dirty="0" err="1" smtClean="0"/>
              <a:t>μταξυ</a:t>
            </a:r>
            <a:r>
              <a:rPr lang="el-GR" dirty="0" smtClean="0"/>
              <a:t>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δυσκολα</a:t>
            </a:r>
            <a:r>
              <a:rPr lang="el-GR" baseline="0" dirty="0" smtClean="0"/>
              <a:t> 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n-US" dirty="0" smtClean="0"/>
          </a:p>
          <a:p>
            <a:pPr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48865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καλύτερο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5966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58055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</a:t>
            </a:r>
            <a:r>
              <a:rPr lang="en-US" baseline="0" dirty="0" err="1" smtClean="0"/>
              <a:t>encoding,decoding</a:t>
            </a:r>
            <a:endParaRPr lang="en-US" baseline="0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61282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Το</a:t>
            </a:r>
            <a:r>
              <a:rPr lang="el-GR" baseline="0" dirty="0" smtClean="0"/>
              <a:t> </a:t>
            </a:r>
            <a:r>
              <a:rPr lang="en-US" baseline="0" dirty="0" smtClean="0"/>
              <a:t>MSE </a:t>
            </a:r>
            <a:r>
              <a:rPr lang="el-GR" baseline="0" dirty="0" smtClean="0"/>
              <a:t>δεν επηρεάζεται από τους μετασχηματισμούς, </a:t>
            </a:r>
            <a:r>
              <a:rPr lang="el-GR" baseline="0" dirty="0" err="1" smtClean="0"/>
              <a:t>αρα</a:t>
            </a:r>
            <a:r>
              <a:rPr lang="el-GR" baseline="0" dirty="0" smtClean="0"/>
              <a:t> αποφεύγουμε πολυπλοκότητα.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err="1" smtClean="0"/>
              <a:t>Διαφορετικα</a:t>
            </a:r>
            <a:r>
              <a:rPr lang="el-GR" baseline="0" dirty="0" smtClean="0"/>
              <a:t> βίντεο, </a:t>
            </a:r>
            <a:r>
              <a:rPr lang="el-GR" baseline="0" dirty="0" err="1" smtClean="0"/>
              <a:t>ιδανικα</a:t>
            </a:r>
            <a:r>
              <a:rPr lang="el-GR" baseline="0" dirty="0" smtClean="0"/>
              <a:t> όλα τα </a:t>
            </a:r>
            <a:r>
              <a:rPr lang="el-GR" baseline="0" dirty="0" err="1" smtClean="0"/>
              <a:t>βιντεο</a:t>
            </a:r>
            <a:r>
              <a:rPr lang="el-GR" baseline="0" dirty="0" smtClean="0"/>
              <a:t> του </a:t>
            </a:r>
            <a:r>
              <a:rPr lang="el-GR" baseline="0" dirty="0" err="1" smtClean="0"/>
              <a:t>κοσμου</a:t>
            </a:r>
            <a:r>
              <a:rPr lang="el-GR" baseline="0" dirty="0" smtClean="0"/>
              <a:t>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25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002307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359187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Τον</a:t>
            </a:r>
            <a:r>
              <a:rPr lang="el-GR" baseline="0" dirty="0" smtClean="0"/>
              <a:t> ρόλο της Υ τον παίζει ο μέσος όρος της ενέργειας των ήδη κβαντισμένων </a:t>
            </a:r>
            <a:r>
              <a:rPr lang="en-US" baseline="0" dirty="0" smtClean="0"/>
              <a:t>block.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Η ενέργεια υπολογίζεται χωρίς </a:t>
            </a:r>
            <a:r>
              <a:rPr lang="el-GR" baseline="0" dirty="0" err="1" smtClean="0"/>
              <a:t>εξτρα</a:t>
            </a:r>
            <a:r>
              <a:rPr lang="el-GR" baseline="0" dirty="0" smtClean="0"/>
              <a:t> πληροφορία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Δημιουργία 8 κατανομών με δική τους πιθανότητα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28</a:t>
            </a:fld>
            <a:endParaRPr lang="el-G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err="1" smtClean="0"/>
              <a:t>cfg</a:t>
            </a: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 smtClean="0"/>
              <a:t>Στυλ κύριου υπότιτλου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99377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21710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01638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341332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44343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81904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210602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22024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69365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105301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1785833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mtClean="0"/>
              <a:t>Στυλ κύριου τίτλου</a:t>
            </a:r>
            <a:endParaRPr lang="el-GR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26/6/2013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86565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 smtClean="0"/>
              <a:t>Κβαντοποίηση Διανυσμάτων σε Κωδικοποιητές Βίντεο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Πολυτεχνική Σχολή</a:t>
            </a:r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Διπλωματική Εργασία</a:t>
            </a:r>
          </a:p>
          <a:p>
            <a:r>
              <a:rPr lang="el-GR" dirty="0" smtClean="0"/>
              <a:t>Καλός Πέτρος</a:t>
            </a:r>
          </a:p>
          <a:p>
            <a:r>
              <a:rPr lang="el-GR" dirty="0" smtClean="0"/>
              <a:t>Ιούνιος 2013</a:t>
            </a:r>
          </a:p>
        </p:txBody>
      </p:sp>
    </p:spTree>
    <p:extLst>
      <p:ext uri="{BB962C8B-B14F-4D97-AF65-F5344CB8AC3E}">
        <p14:creationId xmlns=""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Οργάνωση των </a:t>
            </a:r>
            <a:r>
              <a:rPr lang="en-US" dirty="0" smtClean="0"/>
              <a:t>pixels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Οργάνωση σε </a:t>
            </a:r>
            <a:r>
              <a:rPr lang="en-US" dirty="0" smtClean="0"/>
              <a:t>macroblocks, blocks, subblocks</a:t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Οργάνωση των καρέ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</a:t>
            </a:r>
            <a:r>
              <a:rPr lang="el-GR" dirty="0" smtClean="0"/>
              <a:t> (</a:t>
            </a:r>
            <a:r>
              <a:rPr lang="en-US" dirty="0" smtClean="0"/>
              <a:t>Temporal)</a:t>
            </a:r>
          </a:p>
          <a:p>
            <a:pPr lvl="1"/>
            <a:r>
              <a:rPr lang="en-US" dirty="0" smtClean="0"/>
              <a:t>I frames</a:t>
            </a:r>
          </a:p>
          <a:p>
            <a:r>
              <a:rPr lang="en-US" dirty="0" smtClean="0"/>
              <a:t>Inter (Special)</a:t>
            </a:r>
          </a:p>
          <a:p>
            <a:pPr lvl="1"/>
            <a:r>
              <a:rPr lang="en-US" dirty="0" smtClean="0"/>
              <a:t>P,B frames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dirty="0" smtClean="0"/>
              <a:t>Στόχος η δημιουργία διαφορών </a:t>
            </a:r>
            <a:r>
              <a:rPr lang="en-US" dirty="0" smtClean="0"/>
              <a:t>pixel </a:t>
            </a:r>
            <a:r>
              <a:rPr lang="el-GR" dirty="0" smtClean="0"/>
              <a:t>(</a:t>
            </a:r>
            <a:r>
              <a:rPr lang="en-US" dirty="0" smtClean="0"/>
              <a:t>residuals)</a:t>
            </a:r>
          </a:p>
        </p:txBody>
      </p:sp>
    </p:spTree>
    <p:extLst>
      <p:ext uri="{BB962C8B-B14F-4D97-AF65-F5344CB8AC3E}">
        <p14:creationId xmlns=""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frames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Χρήση πληροφορίας μόνο εντός καρέ</a:t>
            </a:r>
          </a:p>
          <a:p>
            <a:r>
              <a:rPr lang="en-US" dirty="0" smtClean="0"/>
              <a:t>Intra prediction modes</a:t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51" y="2852733"/>
            <a:ext cx="5803298" cy="40052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 frames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 (predictive) frames</a:t>
            </a:r>
          </a:p>
          <a:p>
            <a:pPr lvl="1"/>
            <a:r>
              <a:rPr lang="el-GR" dirty="0" smtClean="0"/>
              <a:t>Δημιουργία διαφορών παίρνοντας ως </a:t>
            </a:r>
            <a:r>
              <a:rPr lang="en-US" dirty="0" smtClean="0"/>
              <a:t>pixels </a:t>
            </a:r>
            <a:r>
              <a:rPr lang="el-GR" dirty="0" smtClean="0"/>
              <a:t>αναφοράς </a:t>
            </a:r>
            <a:r>
              <a:rPr lang="en-US" dirty="0" smtClean="0"/>
              <a:t>pixels </a:t>
            </a:r>
            <a:r>
              <a:rPr lang="el-GR" dirty="0" smtClean="0"/>
              <a:t>από ένα συγκεκριμένο προηγούμενο καρέ</a:t>
            </a:r>
          </a:p>
          <a:p>
            <a:r>
              <a:rPr lang="en-US" dirty="0" smtClean="0"/>
              <a:t>B (bidirectional) frames</a:t>
            </a:r>
          </a:p>
          <a:p>
            <a:pPr lvl="1"/>
            <a:r>
              <a:rPr lang="el-GR" dirty="0" smtClean="0"/>
              <a:t>Δημιουργία διαφορών παίρνοντας ως </a:t>
            </a:r>
            <a:r>
              <a:rPr lang="en-US" dirty="0" smtClean="0"/>
              <a:t>pixels </a:t>
            </a:r>
            <a:r>
              <a:rPr lang="el-GR" dirty="0" smtClean="0"/>
              <a:t>αναφοράς τον μέσο όρο των </a:t>
            </a:r>
            <a:r>
              <a:rPr lang="en-US" dirty="0" smtClean="0"/>
              <a:t>pixels </a:t>
            </a:r>
            <a:r>
              <a:rPr lang="el-GR" dirty="0" smtClean="0"/>
              <a:t>από προηγούμενα ή επόμενα καρέ</a:t>
            </a:r>
            <a:endParaRPr lang="en-US" dirty="0" smtClean="0"/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GOP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86" y="1733972"/>
            <a:ext cx="5124028" cy="5124028"/>
          </a:xfrm>
        </p:spPr>
      </p:pic>
    </p:spTree>
    <p:extLst>
      <p:ext uri="{BB962C8B-B14F-4D97-AF65-F5344CB8AC3E}">
        <p14:creationId xmlns=""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Μετασχηματισμός </a:t>
            </a:r>
            <a:r>
              <a:rPr lang="en-US" dirty="0" smtClean="0"/>
              <a:t>DCT 4x4,8x8,16x16</a:t>
            </a:r>
            <a:r>
              <a:rPr lang="el-GR" dirty="0" smtClean="0"/>
              <a:t>.</a:t>
            </a:r>
          </a:p>
          <a:p>
            <a:r>
              <a:rPr lang="el-GR" u="sng" dirty="0" smtClean="0"/>
              <a:t>Κβαντοποίηση.</a:t>
            </a:r>
          </a:p>
          <a:p>
            <a:r>
              <a:rPr lang="en-US" dirty="0" smtClean="0"/>
              <a:t>Zigzag Scan</a:t>
            </a:r>
            <a:r>
              <a:rPr lang="el-GR" dirty="0" smtClean="0"/>
              <a:t>.</a:t>
            </a:r>
            <a:endParaRPr lang="en-US" dirty="0" smtClean="0"/>
          </a:p>
          <a:p>
            <a:r>
              <a:rPr lang="en-US" dirty="0" smtClean="0"/>
              <a:t>Run Length Encoding</a:t>
            </a:r>
            <a:r>
              <a:rPr lang="el-GR" dirty="0" smtClean="0"/>
              <a:t>.</a:t>
            </a:r>
            <a:endParaRPr lang="en-US" dirty="0" smtClean="0"/>
          </a:p>
          <a:p>
            <a:r>
              <a:rPr lang="en-US" dirty="0" smtClean="0"/>
              <a:t>Entropy encoding</a:t>
            </a:r>
            <a:r>
              <a:rPr lang="el-GR" dirty="0" smtClean="0"/>
              <a:t>.</a:t>
            </a:r>
          </a:p>
          <a:p>
            <a:endParaRPr lang="el-GR" u="sng" dirty="0"/>
          </a:p>
        </p:txBody>
      </p:sp>
    </p:spTree>
    <p:extLst>
      <p:ext uri="{BB962C8B-B14F-4D97-AF65-F5344CB8AC3E}">
        <p14:creationId xmlns=""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 smtClean="0"/>
              <a:t>Κβαντοποιήση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Εισαγωγή σφάλματος.</a:t>
            </a:r>
            <a:br>
              <a:rPr lang="el-GR" dirty="0" smtClean="0"/>
            </a:br>
            <a:endParaRPr lang="el-GR" dirty="0" smtClean="0"/>
          </a:p>
          <a:p>
            <a:r>
              <a:rPr lang="el-GR" dirty="0" smtClean="0"/>
              <a:t>Ακέραια διαίρεση συντελεστών </a:t>
            </a:r>
            <a:r>
              <a:rPr lang="en-US" dirty="0" smtClean="0"/>
              <a:t>DCT </a:t>
            </a:r>
            <a:r>
              <a:rPr lang="el-GR" dirty="0" smtClean="0"/>
              <a:t>με κάποια ακέραια τιμή, πιθανόν διαφορετική για κάθε συντελεστή.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Quantization Parameter (QP).</a:t>
            </a:r>
            <a:endParaRPr lang="el-GR" dirty="0" smtClean="0"/>
          </a:p>
        </p:txBody>
      </p:sp>
    </p:spTree>
    <p:extLst>
      <p:ext uri="{BB962C8B-B14F-4D97-AF65-F5344CB8AC3E}">
        <p14:creationId xmlns=""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Length Encoding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Μείωση αριθμών προς κωδικοποίηση</a:t>
            </a:r>
            <a:r>
              <a:rPr lang="en-US" dirty="0" smtClean="0"/>
              <a:t>.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/>
            </a:r>
            <a:br>
              <a:rPr lang="el-GR" dirty="0" smtClean="0"/>
            </a:br>
            <a:endParaRPr lang="el-GR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Ποιότητα Βίντε</a:t>
            </a:r>
            <a:r>
              <a:rPr lang="el-GR" dirty="0"/>
              <a:t>ο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>
                                <a:latin typeface="Cambria Math"/>
                              </a:rPr>
                              <m:t>10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𝑀𝑆𝐸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endParaRPr lang="en-US" dirty="0" smtClean="0"/>
              </a:p>
              <a:p>
                <a:r>
                  <a:rPr lang="el-GR" dirty="0" smtClean="0"/>
                  <a:t>Υπολογίζεται για κάθε συνιστώσα </a:t>
                </a:r>
                <a:r>
                  <a:rPr lang="en-US" dirty="0" smtClean="0"/>
                  <a:t>YUV </a:t>
                </a:r>
                <a:r>
                  <a:rPr lang="el-GR" dirty="0" smtClean="0"/>
                  <a:t>ξεχωριστά αλλά ως μετρική λαμβάνεται το </a:t>
                </a:r>
                <a:r>
                  <a:rPr lang="en-US" dirty="0" smtClean="0"/>
                  <a:t>PSNR </a:t>
                </a:r>
                <a:r>
                  <a:rPr lang="el-GR" dirty="0" smtClean="0"/>
                  <a:t>του Υ.</a:t>
                </a:r>
                <a:endParaRPr lang="en-US" dirty="0" smtClean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Δομή Η.264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=""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Περιγραφή Προβλήματος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i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Θεωρία Πληροφοριών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dirty="0" smtClean="0"/>
                  <a:t>Εντροπία</a:t>
                </a:r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0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b="0" i="0" smtClean="0">
                        <a:latin typeface="Cambria Math"/>
                      </a:rPr>
                      <m:t>=</m:t>
                    </m:r>
                    <m:r>
                      <a:rPr lang="en-US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l-G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/>
                </a:r>
                <a:r>
                  <a:rPr lang="el-GR" dirty="0" smtClean="0"/>
                  <a:t>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n-US" dirty="0" smtClean="0"/>
              </a:p>
              <a:p>
                <a:pPr lvl="1"/>
                <a:r>
                  <a:rPr lang="el-GR" dirty="0" smtClean="0"/>
                  <a:t>Το απόλυτο κάτω όριο που η πληροφορία μίας πηγής μπορεί να συμπιεστεί.</a:t>
                </a:r>
                <a:endParaRPr lang="el-GR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Κωδικοποιητές Εντροπίας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r>
                  <a:rPr lang="el-GR" dirty="0" smtClean="0"/>
                  <a:t>Μέθοδος </a:t>
                </a:r>
                <a:r>
                  <a:rPr lang="en-US" dirty="0" smtClean="0"/>
                  <a:t>Huffman</a:t>
                </a:r>
                <a:endParaRPr lang="el-GR" dirty="0" smtClean="0"/>
              </a:p>
              <a:p>
                <a:pPr lvl="1"/>
                <a:r>
                  <a:rPr lang="el-GR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endParaRPr lang="en-US" dirty="0" smtClean="0"/>
              </a:p>
              <a:p>
                <a:r>
                  <a:rPr lang="el-GR" dirty="0" smtClean="0"/>
                  <a:t>Αριθμητική Κωδικοποίηση</a:t>
                </a:r>
                <a:r>
                  <a:rPr lang="en-US" dirty="0" smtClean="0"/>
                  <a:t>.</a:t>
                </a:r>
                <a:endParaRPr lang="el-GR" dirty="0" smtClean="0"/>
              </a:p>
              <a:p>
                <a:pPr lvl="1"/>
                <a:r>
                  <a:rPr lang="en-US" dirty="0" smtClean="0"/>
                  <a:t>Context Adaptive Binary Arithmetic Encoding (CABAC)</a:t>
                </a:r>
              </a:p>
              <a:p>
                <a:pPr lvl="1"/>
                <a:r>
                  <a:rPr lang="el-GR" dirty="0" smtClean="0"/>
                  <a:t>Μεγάλη πολυπλοκότητα.</a:t>
                </a:r>
              </a:p>
              <a:p>
                <a:pPr lvl="1"/>
                <a:r>
                  <a:rPr lang="el-GR" dirty="0" smtClean="0"/>
                  <a:t>Πλησιάζει </a:t>
                </a:r>
                <a:r>
                  <a:rPr lang="en-US" dirty="0" smtClean="0"/>
                  <a:t>“</a:t>
                </a:r>
                <a:r>
                  <a:rPr lang="el-GR" dirty="0" smtClean="0"/>
                  <a:t>κοντά</a:t>
                </a:r>
                <a:r>
                  <a:rPr lang="en-US" dirty="0" smtClean="0"/>
                  <a:t>”</a:t>
                </a:r>
                <a:r>
                  <a:rPr lang="el-GR" dirty="0" smtClean="0"/>
                  <a:t> στο όριο εντροπίας.</a:t>
                </a:r>
                <a:endParaRPr lang="en-US" dirty="0" smtClean="0"/>
              </a:p>
              <a:p>
                <a:pPr lvl="1"/>
                <a:endParaRPr lang="el-GR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508" t="-1752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400" dirty="0" smtClean="0"/>
                  <a:t/>
                </a:r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:r>
                  <a:rPr lang="en-US" sz="2400" dirty="0" smtClean="0"/>
                  <a:t/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43" y="2603004"/>
            <a:ext cx="5426315" cy="42549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Αρχικοποίηση </a:t>
            </a:r>
            <a:r>
              <a:rPr lang="en-US" dirty="0" smtClean="0"/>
              <a:t>K-means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</a:t>
            </a:r>
            <a:r>
              <a:rPr lang="el-GR" dirty="0" smtClean="0"/>
              <a:t>η με κάποια στρατηγική.</a:t>
            </a:r>
            <a:endParaRPr lang="en-US" dirty="0" smtClean="0"/>
          </a:p>
          <a:p>
            <a:pPr lvl="1"/>
            <a:r>
              <a:rPr lang="en-US" dirty="0" smtClean="0"/>
              <a:t>n=100000,k=65536,d=16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54689401"/>
              </p:ext>
            </p:extLst>
          </p:nvPr>
        </p:nvGraphicFramePr>
        <p:xfrm>
          <a:off x="0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497506286"/>
              </p:ext>
            </p:extLst>
          </p:nvPr>
        </p:nvGraphicFramePr>
        <p:xfrm>
          <a:off x="4581500" y="25649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dirty="0" smtClean="0"/>
              <a:t>Αναζήτηση κοντινότερου </a:t>
            </a:r>
            <a:r>
              <a:rPr lang="en-US" dirty="0" smtClean="0"/>
              <a:t>cluster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Με </a:t>
            </a:r>
            <a:r>
              <a:rPr lang="en-US" dirty="0"/>
              <a:t>F</a:t>
            </a:r>
            <a:r>
              <a:rPr lang="en-US" dirty="0" smtClean="0"/>
              <a:t>ull </a:t>
            </a:r>
            <a:r>
              <a:rPr lang="en-US" dirty="0"/>
              <a:t>S</a:t>
            </a:r>
            <a:r>
              <a:rPr lang="en-US" dirty="0" smtClean="0"/>
              <a:t>earch </a:t>
            </a:r>
            <a:r>
              <a:rPr lang="el-GR" dirty="0" smtClean="0"/>
              <a:t>η με </a:t>
            </a:r>
            <a:r>
              <a:rPr lang="en-US" dirty="0" smtClean="0"/>
              <a:t>FastNN</a:t>
            </a:r>
            <a:br>
              <a:rPr lang="en-US" dirty="0" smtClean="0"/>
            </a:b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64347306"/>
              </p:ext>
            </p:extLst>
          </p:nvPr>
        </p:nvGraphicFramePr>
        <p:xfrm>
          <a:off x="1232756" y="2564904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Training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blipFill rotWithShape="1">
            <a:blip r:embed="rId3"/>
            <a:stretch>
              <a:fillRect l="-1630" t="-1752" r="-519"/>
            </a:stretch>
          </a:blipFill>
        </p:spPr>
        <p:txBody>
          <a:bodyPr/>
          <a:lstStyle/>
          <a:p>
            <a:r>
              <a:rPr lang="el-GR" dirty="0">
                <a:noFill/>
              </a:rPr>
              <a:t> </a:t>
            </a:r>
          </a:p>
        </p:txBody>
      </p:sp>
    </p:spTree>
    <p:extLst>
      <p:ext uri="{BB962C8B-B14F-4D97-AF65-F5344CB8AC3E}">
        <p14:creationId xmlns="" xmlns:p14="http://schemas.microsoft.com/office/powerpoint/2010/main" val="346366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Εξαγωγή του </a:t>
            </a:r>
            <a:r>
              <a:rPr lang="en-US" dirty="0" smtClean="0"/>
              <a:t>training set </a:t>
            </a:r>
            <a:r>
              <a:rPr lang="el-GR" dirty="0" smtClean="0"/>
              <a:t>από τον </a:t>
            </a:r>
            <a:r>
              <a:rPr lang="en-US" dirty="0" smtClean="0"/>
              <a:t>H.264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dirty="0" smtClean="0"/>
              <a:t>Τροποποίηση </a:t>
            </a:r>
            <a:r>
              <a:rPr lang="en-US" dirty="0" smtClean="0"/>
              <a:t>Decoder</a:t>
            </a:r>
            <a:r>
              <a:rPr lang="el-GR" dirty="0" smtClean="0"/>
              <a:t>.</a:t>
            </a:r>
            <a:endParaRPr lang="en-US" dirty="0"/>
          </a:p>
          <a:p>
            <a:r>
              <a:rPr lang="el-GR" dirty="0" smtClean="0"/>
              <a:t>Βήματα για την εξαγωγή.</a:t>
            </a:r>
          </a:p>
          <a:p>
            <a:pPr lvl="1"/>
            <a:r>
              <a:rPr lang="en-US" dirty="0" smtClean="0"/>
              <a:t>Encoding </a:t>
            </a:r>
            <a:r>
              <a:rPr lang="el-GR" dirty="0" smtClean="0"/>
              <a:t>σε </a:t>
            </a:r>
            <a:r>
              <a:rPr lang="en-US" dirty="0" smtClean="0"/>
              <a:t>lossless mode </a:t>
            </a:r>
            <a:r>
              <a:rPr lang="el-GR" dirty="0" smtClean="0"/>
              <a:t>με δύο διαφορετικά </a:t>
            </a:r>
            <a:r>
              <a:rPr lang="en-US" dirty="0" smtClean="0"/>
              <a:t>GOP.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I-I-I-</a:t>
            </a:r>
            <a:r>
              <a:rPr lang="en-US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I-B-B-P-B-B-P-…</a:t>
            </a:r>
          </a:p>
          <a:p>
            <a:pPr lvl="1"/>
            <a:r>
              <a:rPr lang="en-US" dirty="0" smtClean="0"/>
              <a:t>Decoding.</a:t>
            </a:r>
            <a:endParaRPr lang="el-GR" dirty="0"/>
          </a:p>
          <a:p>
            <a:pPr lvl="2"/>
            <a:r>
              <a:rPr lang="en-US" dirty="0" smtClean="0"/>
              <a:t>KeepI  = 1</a:t>
            </a:r>
            <a:r>
              <a:rPr lang="el-GR" dirty="0" smtClean="0"/>
              <a:t>, </a:t>
            </a:r>
            <a:r>
              <a:rPr lang="en-US" dirty="0" smtClean="0"/>
              <a:t>1</a:t>
            </a:r>
            <a:r>
              <a:rPr lang="el-GR" baseline="30000" dirty="0" smtClean="0"/>
              <a:t>ο</a:t>
            </a:r>
            <a:r>
              <a:rPr lang="en-US" dirty="0" smtClean="0"/>
              <a:t> GOP.</a:t>
            </a:r>
          </a:p>
          <a:p>
            <a:pPr lvl="2"/>
            <a:r>
              <a:rPr lang="en-US" dirty="0" smtClean="0"/>
              <a:t>KeepP = 1</a:t>
            </a:r>
            <a:r>
              <a:rPr lang="el-GR" dirty="0" smtClean="0"/>
              <a:t>, 2</a:t>
            </a:r>
            <a:r>
              <a:rPr lang="el-GR" baseline="30000" dirty="0" smtClean="0"/>
              <a:t>ο</a:t>
            </a:r>
            <a:r>
              <a:rPr lang="el-GR" dirty="0" smtClean="0"/>
              <a:t> </a:t>
            </a:r>
            <a:r>
              <a:rPr lang="en-US" dirty="0" smtClean="0"/>
              <a:t>GOP.</a:t>
            </a:r>
          </a:p>
          <a:p>
            <a:pPr lvl="2"/>
            <a:r>
              <a:rPr lang="en-US" strike="sngStrike" dirty="0" smtClean="0"/>
              <a:t>KeepB = 1</a:t>
            </a:r>
            <a:r>
              <a:rPr lang="el-GR" strike="sngStrike" dirty="0" smtClean="0"/>
              <a:t>, 2</a:t>
            </a:r>
            <a:r>
              <a:rPr lang="el-GR" strike="sngStrike" baseline="30000" dirty="0" smtClean="0"/>
              <a:t>ο</a:t>
            </a:r>
            <a:r>
              <a:rPr lang="el-GR" strike="sngStrike" dirty="0" smtClean="0"/>
              <a:t> </a:t>
            </a:r>
            <a:r>
              <a:rPr lang="en-US" strike="sngStrike" dirty="0" smtClean="0"/>
              <a:t>GOP.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Codebooks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Codebooks </a:t>
            </a:r>
            <a:r>
              <a:rPr lang="el-GR" dirty="0" smtClean="0"/>
              <a:t>για </a:t>
            </a:r>
            <a:r>
              <a:rPr lang="en-US" dirty="0" smtClean="0"/>
              <a:t>IntraY,UV </a:t>
            </a:r>
            <a:r>
              <a:rPr lang="el-GR" dirty="0" smtClean="0"/>
              <a:t>και </a:t>
            </a:r>
            <a:r>
              <a:rPr lang="en-US" dirty="0" smtClean="0"/>
              <a:t>InterY,UV.</a:t>
            </a:r>
            <a:br>
              <a:rPr lang="en-US" dirty="0" smtClean="0"/>
            </a:br>
            <a:endParaRPr lang="el-GR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PSNR(dB)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Εντροπία υπό συνθήκη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l-GR" dirty="0" smtClean="0"/>
                  <a:t>Η πληροφορία για μια τυχαία μεταβλητή Υ μπορεί μόνο να μας μειώσει την εντροπία της μεταβλητής </a:t>
                </a:r>
                <a:r>
                  <a:rPr lang="en-US" dirty="0" smtClean="0"/>
                  <a:t>X.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l-GR" dirty="0" smtClean="0"/>
                  <a:t>Δημιουργία 8 </a:t>
                </a:r>
                <a:r>
                  <a:rPr lang="el-GR" dirty="0"/>
                  <a:t>ισοπίθανων </a:t>
                </a:r>
                <a:r>
                  <a:rPr lang="el-GR" dirty="0" smtClean="0"/>
                  <a:t>περιοχών με βάση την ενέργεια των </a:t>
                </a:r>
                <a:r>
                  <a:rPr lang="en-US" dirty="0" smtClean="0"/>
                  <a:t>codewords</a:t>
                </a:r>
                <a:r>
                  <a:rPr lang="el-GR" dirty="0" smtClean="0"/>
                  <a:t>.</a:t>
                </a:r>
                <a:br>
                  <a:rPr lang="el-GR" dirty="0" smtClean="0"/>
                </a:br>
                <a:endParaRPr lang="el-GR" dirty="0" smtClean="0"/>
              </a:p>
              <a:p>
                <a:r>
                  <a:rPr lang="el-GR" dirty="0" smtClean="0"/>
                  <a:t>Παραγωγή στατιστικών των 8 </a:t>
                </a:r>
                <a:r>
                  <a:rPr lang="en-US" dirty="0" smtClean="0"/>
                  <a:t>contexts </a:t>
                </a:r>
                <a:r>
                  <a:rPr lang="el-GR" dirty="0" smtClean="0"/>
                  <a:t>με βάση την ενέργεια των γειτόνων.</a:t>
                </a:r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2830" r="-1630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Contexts</a:t>
            </a:r>
            <a:endParaRPr lang="el-GR" dirty="0"/>
          </a:p>
        </p:txBody>
      </p:sp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50879561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Y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UV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8666" y="3000857"/>
            <a:ext cx="3866667" cy="3857143"/>
          </a:xfrm>
        </p:spPr>
      </p:pic>
    </p:spTree>
    <p:extLst>
      <p:ext uri="{BB962C8B-B14F-4D97-AF65-F5344CB8AC3E}">
        <p14:creationId xmlns="" xmlns:p14="http://schemas.microsoft.com/office/powerpoint/2010/main" val="123248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Ασυμπίεστη Εικόνα</a:t>
            </a:r>
            <a:endParaRPr lang="el-GR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VQ H.264 Encoder</a:t>
            </a:r>
            <a:endParaRPr lang="el-GR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VQ H.264 Decoder</a:t>
            </a:r>
            <a:endParaRPr lang="el-GR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VQ H.264 vs. JM H.264</a:t>
            </a:r>
            <a:endParaRPr lang="el-GR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Σύγκριση </a:t>
            </a:r>
            <a:r>
              <a:rPr lang="en-US" dirty="0" err="1" smtClean="0"/>
              <a:t>Mbits</a:t>
            </a:r>
            <a:endParaRPr lang="el-GR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078" y="2234406"/>
            <a:ext cx="7559845" cy="4123552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Σύγκριση Πολυπλοκότητας </a:t>
            </a:r>
            <a:r>
              <a:rPr lang="en-US" dirty="0" smtClean="0"/>
              <a:t>Encoding</a:t>
            </a:r>
            <a:endParaRPr lang="el-GR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0619" y="2486819"/>
            <a:ext cx="6862762" cy="4123364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dirty="0" smtClean="0"/>
              <a:t>Σύγκριση Πολυπλοκότητας </a:t>
            </a:r>
            <a:r>
              <a:rPr lang="en-US" dirty="0" smtClean="0"/>
              <a:t>Decoding</a:t>
            </a:r>
            <a:endParaRPr lang="el-GR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19" y="2486819"/>
            <a:ext cx="6862762" cy="4123364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43.07dB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38.19dB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32.76dB</a:t>
            </a:r>
            <a:endParaRPr lang="el-GR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=""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Ψηφιακό Βίντεο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που αναπαράγονται </a:t>
            </a:r>
            <a:r>
              <a:rPr lang="el-GR" dirty="0" smtClean="0"/>
              <a:t>με σταθερό ρυθμό</a:t>
            </a:r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οπού οι διαστάσεις του καθορίζουν την ανάλυση του βίντεο</a:t>
            </a:r>
            <a:r>
              <a:rPr lang="en-US" dirty="0" smtClean="0"/>
              <a:t> </a:t>
            </a:r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</a:t>
            </a:r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=""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Συνιστώσες </a:t>
            </a:r>
            <a:r>
              <a:rPr lang="en-US" dirty="0" smtClean="0"/>
              <a:t>YUV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=""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Τύποι </a:t>
            </a:r>
            <a:r>
              <a:rPr lang="en-US" dirty="0" smtClean="0"/>
              <a:t>YUV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Τα </a:t>
            </a:r>
            <a:r>
              <a:rPr lang="en-US" sz="2800" dirty="0"/>
              <a:t>pixel </a:t>
            </a:r>
            <a:r>
              <a:rPr lang="el-GR" sz="2800" dirty="0"/>
              <a:t>έχουν ένα εύρος τιμών (βάθος) και για να δημιουργήσουν ένα καρέ τα τοποθετούμε με διάφορους τρόπους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l-GR" sz="2800" dirty="0" smtClean="0"/>
              <a:t>πχ </a:t>
            </a:r>
            <a:r>
              <a:rPr lang="en-US" sz="2800" dirty="0" smtClean="0"/>
              <a:t>YUV420</a:t>
            </a:r>
            <a:r>
              <a:rPr lang="el-GR" sz="2800" dirty="0"/>
              <a:t>,</a:t>
            </a:r>
            <a:r>
              <a:rPr lang="en-US" sz="2800" dirty="0"/>
              <a:t>YUV444</a:t>
            </a:r>
            <a:r>
              <a:rPr lang="en-US" sz="2800" dirty="0" smtClean="0"/>
              <a:t>)</a:t>
            </a:r>
          </a:p>
          <a:p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1" y="3102830"/>
            <a:ext cx="9039858" cy="37551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662</Words>
  <Application>Microsoft Office PowerPoint</Application>
  <PresentationFormat>Προβολή στην οθόνη (4:3)</PresentationFormat>
  <Paragraphs>227</Paragraphs>
  <Slides>35</Slides>
  <Notes>12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35</vt:i4>
      </vt:variant>
    </vt:vector>
  </HeadingPairs>
  <TitlesOfParts>
    <vt:vector size="36" baseType="lpstr">
      <vt:lpstr>Θέμα του Office</vt:lpstr>
      <vt:lpstr>Κβαντοποίηση Διανυσμάτων σε Κωδικοποιητές Βίντεο</vt:lpstr>
      <vt:lpstr>Περιγραφή Προβλήματος</vt:lpstr>
      <vt:lpstr>Ασυμπίεστη Εικόνα</vt:lpstr>
      <vt:lpstr>43.07dB</vt:lpstr>
      <vt:lpstr>38.19dB</vt:lpstr>
      <vt:lpstr>32.76dB</vt:lpstr>
      <vt:lpstr>Ψηφιακό Βίντεο</vt:lpstr>
      <vt:lpstr>Συνιστώσες YUV</vt:lpstr>
      <vt:lpstr>Τύποι YUV</vt:lpstr>
      <vt:lpstr>Οργάνωση των pixels</vt:lpstr>
      <vt:lpstr>Οργάνωση των καρέ</vt:lpstr>
      <vt:lpstr>I frames</vt:lpstr>
      <vt:lpstr>Inter frames</vt:lpstr>
      <vt:lpstr>GOP</vt:lpstr>
      <vt:lpstr>Encoding</vt:lpstr>
      <vt:lpstr>Κβαντοποιήση</vt:lpstr>
      <vt:lpstr>Run Length Encoding</vt:lpstr>
      <vt:lpstr>Ποιότητα Βίντεο</vt:lpstr>
      <vt:lpstr>Δομή Η.264</vt:lpstr>
      <vt:lpstr>Θεωρία Πληροφοριών</vt:lpstr>
      <vt:lpstr>Κωδικοποιητές Εντροπίας</vt:lpstr>
      <vt:lpstr>K-means</vt:lpstr>
      <vt:lpstr>Αρχικοποίηση K-means</vt:lpstr>
      <vt:lpstr>Αναζήτηση κοντινότερου cluster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VQ H.264 Encoder</vt:lpstr>
      <vt:lpstr>VQ H.264 Decoder</vt:lpstr>
      <vt:lpstr>VQ H.264 vs. JM H.264</vt:lpstr>
      <vt:lpstr>Σύγκριση Mbits</vt:lpstr>
      <vt:lpstr>Σύγκριση Πολυπλοκότητας Encoding</vt:lpstr>
      <vt:lpstr>Σύγκριση Πολυπλοκότητας Decoding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Mina</cp:lastModifiedBy>
  <cp:revision>118</cp:revision>
  <dcterms:created xsi:type="dcterms:W3CDTF">2013-06-25T10:53:41Z</dcterms:created>
  <dcterms:modified xsi:type="dcterms:W3CDTF">2013-06-26T12:35:12Z</dcterms:modified>
</cp:coreProperties>
</file>